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1" r:id="rId5"/>
    <p:sldId id="259" r:id="rId6"/>
    <p:sldId id="273" r:id="rId7"/>
    <p:sldId id="264" r:id="rId8"/>
    <p:sldId id="263" r:id="rId9"/>
    <p:sldId id="262" r:id="rId10"/>
    <p:sldId id="266" r:id="rId11"/>
    <p:sldId id="271" r:id="rId12"/>
    <p:sldId id="272" r:id="rId13"/>
    <p:sldId id="268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9365" autoAdjust="0"/>
  </p:normalViewPr>
  <p:slideViewPr>
    <p:cSldViewPr>
      <p:cViewPr varScale="1">
        <p:scale>
          <a:sx n="66" d="100"/>
          <a:sy n="66" d="100"/>
        </p:scale>
        <p:origin x="4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5CB78-06F1-4F17-96D1-9ED626705A36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27D04-4A89-4D62-AB14-57AB7D4C1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59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043C2-237F-4504-8496-9826D7DD8C05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F4720-BF7E-41E2-9692-0B3B8BF8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3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F4720-BF7E-41E2-9692-0B3B8BF843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4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AFE-942E-4A23-85E2-EB35A98FEB76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E95B-BAA4-4AE3-BD4A-55EE054B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AFE-942E-4A23-85E2-EB35A98FEB76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E95B-BAA4-4AE3-BD4A-55EE054B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AFE-942E-4A23-85E2-EB35A98FEB76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E95B-BAA4-4AE3-BD4A-55EE054B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AFE-942E-4A23-85E2-EB35A98FEB76}" type="datetimeFigureOut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E95B-BAA4-4AE3-BD4A-55EE054BEA5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corn Header - old - No wavy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24200" y="6295558"/>
            <a:ext cx="2933700" cy="562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AFE-942E-4A23-85E2-EB35A98FEB76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E95B-BAA4-4AE3-BD4A-55EE054B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AFE-942E-4A23-85E2-EB35A98FEB76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E95B-BAA4-4AE3-BD4A-55EE054B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AFE-942E-4A23-85E2-EB35A98FEB76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E95B-BAA4-4AE3-BD4A-55EE054B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AFE-942E-4A23-85E2-EB35A98FEB76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E95B-BAA4-4AE3-BD4A-55EE054B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AFE-942E-4A23-85E2-EB35A98FEB76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E95B-BAA4-4AE3-BD4A-55EE054B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AFE-942E-4A23-85E2-EB35A98FEB76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E95B-BAA4-4AE3-BD4A-55EE054B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AFE-942E-4A23-85E2-EB35A98FEB76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E95B-BAA4-4AE3-BD4A-55EE054B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FAFE-942E-4A23-85E2-EB35A98FEB76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2E95B-BAA4-4AE3-BD4A-55EE054B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The ACORN Wholesale Collaborative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400800" cy="2209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A Presentation to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The High Meadows Fund,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The John Merck Fund and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The Vermont Community Foundation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4724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Tuesday, October 12, 2010</a:t>
            </a:r>
            <a:endParaRPr lang="en-US" dirty="0"/>
          </a:p>
        </p:txBody>
      </p:sp>
      <p:pic>
        <p:nvPicPr>
          <p:cNvPr id="5" name="Picture 4" descr="Acorn Header - old - No wavy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5334000"/>
            <a:ext cx="6210300" cy="1190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Year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First Year</a:t>
            </a:r>
          </a:p>
          <a:p>
            <a:pPr lvl="1"/>
            <a:r>
              <a:rPr lang="en-US" dirty="0" smtClean="0"/>
              <a:t>10 growers</a:t>
            </a:r>
          </a:p>
          <a:p>
            <a:pPr lvl="1"/>
            <a:r>
              <a:rPr lang="en-US" dirty="0" smtClean="0"/>
              <a:t>6 buyers including Middlebury College, Porter Hospital, Greg’s Meat Market, schools, corporate school food services, senior residences</a:t>
            </a:r>
          </a:p>
          <a:p>
            <a:pPr lvl="1"/>
            <a:r>
              <a:rPr lang="en-US" dirty="0" smtClean="0"/>
              <a:t>20 to 30 total SKUs ;  over 6,000 cases sold;  </a:t>
            </a:r>
          </a:p>
          <a:p>
            <a:pPr lvl="1"/>
            <a:r>
              <a:rPr lang="en-US" dirty="0" smtClean="0"/>
              <a:t>Total Sales = $151,000</a:t>
            </a:r>
          </a:p>
          <a:p>
            <a:pPr lvl="1"/>
            <a:r>
              <a:rPr lang="en-US" dirty="0" smtClean="0"/>
              <a:t>Brokerage fees = $26,500</a:t>
            </a:r>
          </a:p>
          <a:p>
            <a:pPr lvl="1"/>
            <a:r>
              <a:rPr lang="en-US" dirty="0" smtClean="0"/>
              <a:t>Piggyback on existing delivery routes and storage space</a:t>
            </a:r>
          </a:p>
          <a:p>
            <a:pPr lvl="2"/>
            <a:r>
              <a:rPr lang="en-US" dirty="0" smtClean="0"/>
              <a:t>Champlain Orchards</a:t>
            </a:r>
          </a:p>
          <a:p>
            <a:pPr lvl="2"/>
            <a:r>
              <a:rPr lang="en-US" dirty="0" smtClean="0"/>
              <a:t>Vermont Refrigerated Storage</a:t>
            </a:r>
          </a:p>
          <a:p>
            <a:pPr lvl="1"/>
            <a:r>
              <a:rPr lang="en-US" dirty="0" smtClean="0"/>
              <a:t>One Paid Staff as Market Manager </a:t>
            </a:r>
          </a:p>
          <a:p>
            <a:pPr lvl="1"/>
            <a:r>
              <a:rPr lang="en-US" dirty="0" smtClean="0"/>
              <a:t>Piggyback on Harvest to Market Online Ordering System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Financial Plan – 1</a:t>
            </a:r>
            <a:r>
              <a:rPr lang="en-US" baseline="30000" dirty="0" smtClean="0"/>
              <a:t>st</a:t>
            </a:r>
            <a:r>
              <a:rPr lang="en-US" dirty="0" smtClean="0"/>
              <a:t> Year</a:t>
            </a:r>
            <a:endParaRPr lang="en-US" dirty="0"/>
          </a:p>
        </p:txBody>
      </p:sp>
      <p:pic>
        <p:nvPicPr>
          <p:cNvPr id="4" name="Content Placeholder 3" descr="First Year Spread she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471001"/>
            <a:ext cx="4343400" cy="45451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Years Two and Three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Growers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Buyers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SKUs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to 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to 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Staffing – FTE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Cases Sold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13,700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29,500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Value Delivered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$343,000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$739,800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Brokerage Fees Received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$54,900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$110,900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Funding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8" name="Picture 7" descr="Three Year Requ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143000"/>
            <a:ext cx="6267783" cy="5138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Outcomes of AWC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local food is consumed in the county</a:t>
            </a:r>
          </a:p>
          <a:p>
            <a:r>
              <a:rPr lang="en-US" dirty="0" smtClean="0"/>
              <a:t>New markets are opened for smaller growers</a:t>
            </a:r>
          </a:p>
          <a:p>
            <a:r>
              <a:rPr lang="en-US" dirty="0" smtClean="0"/>
              <a:t>Larger institutions achieve goal of increasing local food purchasing</a:t>
            </a:r>
          </a:p>
          <a:p>
            <a:r>
              <a:rPr lang="en-US" dirty="0" smtClean="0"/>
              <a:t>Market evolves toward contracted agreements between institutional buyers and growers</a:t>
            </a:r>
          </a:p>
          <a:p>
            <a:r>
              <a:rPr lang="en-US" dirty="0" smtClean="0"/>
              <a:t>Processing opportunities are available to benefit both growers and buyers</a:t>
            </a:r>
          </a:p>
          <a:p>
            <a:r>
              <a:rPr lang="en-US" dirty="0" smtClean="0"/>
              <a:t>Growers are incented to grow new crops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Discuss proposal today</a:t>
            </a:r>
          </a:p>
          <a:p>
            <a:r>
              <a:rPr lang="en-US" dirty="0" smtClean="0"/>
              <a:t>Follow-up meetings with partners</a:t>
            </a:r>
          </a:p>
          <a:p>
            <a:r>
              <a:rPr lang="en-US" dirty="0" smtClean="0"/>
              <a:t>Fine-tune financial model  and budget</a:t>
            </a:r>
          </a:p>
          <a:p>
            <a:r>
              <a:rPr lang="en-US" dirty="0" smtClean="0"/>
              <a:t>Prepare proposal for submission October 22</a:t>
            </a:r>
          </a:p>
          <a:p>
            <a:r>
              <a:rPr lang="en-US" dirty="0" smtClean="0"/>
              <a:t>Launch AWC on 12/1/10</a:t>
            </a:r>
            <a:endParaRPr lang="en-US" dirty="0"/>
          </a:p>
        </p:txBody>
      </p:sp>
      <p:pic>
        <p:nvPicPr>
          <p:cNvPr id="4" name="Picture 3" descr="Pep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905000"/>
            <a:ext cx="3371160" cy="338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ACORN Wholesale Collaborative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ACORN Background</a:t>
            </a:r>
          </a:p>
          <a:p>
            <a:r>
              <a:rPr lang="en-US" dirty="0" smtClean="0"/>
              <a:t>The Local Food Market </a:t>
            </a:r>
          </a:p>
          <a:p>
            <a:r>
              <a:rPr lang="en-US" dirty="0" smtClean="0"/>
              <a:t>The ACORN Wholesale Collaborative</a:t>
            </a:r>
          </a:p>
          <a:p>
            <a:r>
              <a:rPr lang="en-US" dirty="0" smtClean="0"/>
              <a:t>AWC Strategy</a:t>
            </a:r>
          </a:p>
          <a:p>
            <a:r>
              <a:rPr lang="en-US" dirty="0" smtClean="0"/>
              <a:t>Our Partners</a:t>
            </a:r>
          </a:p>
          <a:p>
            <a:r>
              <a:rPr lang="en-US" dirty="0" smtClean="0"/>
              <a:t>AWC Team</a:t>
            </a:r>
          </a:p>
          <a:p>
            <a:r>
              <a:rPr lang="en-US" dirty="0" smtClean="0"/>
              <a:t>Plan and Budget</a:t>
            </a:r>
          </a:p>
          <a:p>
            <a:r>
              <a:rPr lang="en-US" dirty="0" smtClean="0"/>
              <a:t>Funding Request</a:t>
            </a:r>
          </a:p>
          <a:p>
            <a:r>
              <a:rPr lang="en-US" dirty="0" smtClean="0"/>
              <a:t>Outcomes</a:t>
            </a:r>
          </a:p>
          <a:p>
            <a:r>
              <a:rPr lang="en-US" dirty="0" smtClean="0"/>
              <a:t>Next Steps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otato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524000"/>
            <a:ext cx="3027784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ACORN Background</a:t>
            </a:r>
            <a:br>
              <a:rPr lang="en-US" dirty="0" smtClean="0"/>
            </a:br>
            <a:r>
              <a:rPr lang="en-US" sz="2000" b="1" dirty="0" smtClean="0"/>
              <a:t>Who we 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Started in 2005 -Community Response to Peak Oil</a:t>
            </a:r>
          </a:p>
          <a:p>
            <a:r>
              <a:rPr lang="en-US" dirty="0" smtClean="0"/>
              <a:t>Strategic Focus - Developing local and sustainable sources of food and energy</a:t>
            </a:r>
          </a:p>
          <a:p>
            <a:r>
              <a:rPr lang="en-US" dirty="0" smtClean="0"/>
              <a:t>Acorn Energy Co-op was spun off and incorporated in 2008</a:t>
            </a:r>
          </a:p>
          <a:p>
            <a:r>
              <a:rPr lang="en-US" dirty="0" smtClean="0"/>
              <a:t>ACORN Network was incorporated and received 501(c)(3) status in 2009</a:t>
            </a:r>
          </a:p>
          <a:p>
            <a:r>
              <a:rPr lang="en-US" dirty="0" smtClean="0"/>
              <a:t>All projects have been implemented by an all-volunteer board; no paid staff</a:t>
            </a:r>
          </a:p>
          <a:p>
            <a:r>
              <a:rPr lang="en-US" dirty="0" smtClean="0"/>
              <a:t>ACORN has successfully sought collaborations with other area organizations to get projects done</a:t>
            </a:r>
          </a:p>
          <a:p>
            <a:r>
              <a:rPr lang="en-US" dirty="0" smtClean="0"/>
              <a:t>ACORN has used creative market incentives to catalyze projects</a:t>
            </a:r>
          </a:p>
          <a:p>
            <a:r>
              <a:rPr lang="en-US" dirty="0" smtClean="0"/>
              <a:t>A periodic  e-newsletter  is distributed to 630 persons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ACORN Food Projects:  2006-2010</a:t>
            </a:r>
            <a:br>
              <a:rPr lang="en-US" dirty="0" smtClean="0"/>
            </a:br>
            <a:r>
              <a:rPr lang="en-US" sz="2000" b="1" dirty="0" smtClean="0"/>
              <a:t>What We’ve Done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2006 </a:t>
            </a:r>
          </a:p>
          <a:p>
            <a:pPr lvl="1"/>
            <a:r>
              <a:rPr lang="en-US" dirty="0" smtClean="0"/>
              <a:t>First Annual Eat Local Challenge</a:t>
            </a:r>
          </a:p>
          <a:p>
            <a:r>
              <a:rPr lang="en-US" dirty="0" smtClean="0"/>
              <a:t>2007</a:t>
            </a:r>
          </a:p>
          <a:p>
            <a:pPr lvl="1"/>
            <a:r>
              <a:rPr lang="en-US" dirty="0" smtClean="0"/>
              <a:t>Launch of Addison County Farmers Directory and Online Addison County Farmers Market</a:t>
            </a:r>
          </a:p>
          <a:p>
            <a:r>
              <a:rPr lang="en-US" dirty="0" smtClean="0"/>
              <a:t>2008</a:t>
            </a:r>
          </a:p>
          <a:p>
            <a:pPr lvl="1"/>
            <a:r>
              <a:rPr lang="en-US" dirty="0" smtClean="0"/>
              <a:t>Launch of Middlebury Winter Market and Tour de Farms</a:t>
            </a:r>
          </a:p>
          <a:p>
            <a:pPr lvl="1"/>
            <a:r>
              <a:rPr lang="en-US" dirty="0" smtClean="0"/>
              <a:t>Addison County Conservation Congress – Vision 2020 for food and farming</a:t>
            </a:r>
          </a:p>
          <a:p>
            <a:r>
              <a:rPr lang="en-US" dirty="0" smtClean="0"/>
              <a:t>2009</a:t>
            </a:r>
          </a:p>
          <a:p>
            <a:pPr lvl="1"/>
            <a:r>
              <a:rPr lang="en-US" dirty="0" smtClean="0"/>
              <a:t>Co-sponsored Local Food Summit with MNFC</a:t>
            </a:r>
          </a:p>
          <a:p>
            <a:pPr lvl="1"/>
            <a:r>
              <a:rPr lang="en-US" dirty="0" smtClean="0"/>
              <a:t>Invited to join Vermont Regional Food Centers Collaborative</a:t>
            </a:r>
          </a:p>
          <a:p>
            <a:pPr lvl="1"/>
            <a:r>
              <a:rPr lang="en-US" dirty="0" smtClean="0"/>
              <a:t>Formed Addison County Local Foods Collaborative; received Farm Viability Program Grant to develop Strategic Local Food Plan for the county</a:t>
            </a:r>
          </a:p>
          <a:p>
            <a:pPr lvl="1"/>
            <a:r>
              <a:rPr lang="en-US" dirty="0" smtClean="0"/>
              <a:t>Co-hosted regional Farm to Plate meeting </a:t>
            </a:r>
          </a:p>
          <a:p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Organized Stone Soup Conference with Vermont FEED</a:t>
            </a:r>
          </a:p>
          <a:p>
            <a:pPr lvl="1"/>
            <a:r>
              <a:rPr lang="en-US" dirty="0" smtClean="0"/>
              <a:t>Published first Addison County Guide to Local Foods with Addison Independent</a:t>
            </a:r>
          </a:p>
          <a:p>
            <a:pPr lvl="1"/>
            <a:r>
              <a:rPr lang="en-US" dirty="0" smtClean="0"/>
              <a:t>Published Strategic Food Plan introducing the ACORN Wholesale Collaborative idea</a:t>
            </a:r>
          </a:p>
          <a:p>
            <a:pPr lvl="1"/>
            <a:r>
              <a:rPr lang="en-US" dirty="0" smtClean="0"/>
              <a:t>Hired part-time county farm-to-school and ACORN coordinator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Local Food Market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Direct markets are approaching saturation</a:t>
            </a:r>
          </a:p>
          <a:p>
            <a:r>
              <a:rPr lang="en-US" dirty="0" smtClean="0"/>
              <a:t>Increasing local food demand from institutions </a:t>
            </a:r>
          </a:p>
          <a:p>
            <a:r>
              <a:rPr lang="en-US" dirty="0" smtClean="0"/>
              <a:t>Local food </a:t>
            </a:r>
            <a:r>
              <a:rPr lang="en-US" dirty="0"/>
              <a:t>a</a:t>
            </a:r>
            <a:r>
              <a:rPr lang="en-US" dirty="0" smtClean="0"/>
              <a:t>ffordability</a:t>
            </a:r>
          </a:p>
          <a:p>
            <a:r>
              <a:rPr lang="en-US" dirty="0" smtClean="0"/>
              <a:t>Institutions must deal with multiple growers</a:t>
            </a:r>
          </a:p>
          <a:p>
            <a:r>
              <a:rPr lang="en-US" dirty="0" smtClean="0"/>
              <a:t>No incentive for growers to increase production and to specialize  </a:t>
            </a:r>
          </a:p>
          <a:p>
            <a:r>
              <a:rPr lang="en-US" dirty="0" smtClean="0"/>
              <a:t>No food processing hub in the county</a:t>
            </a:r>
          </a:p>
        </p:txBody>
      </p:sp>
      <p:pic>
        <p:nvPicPr>
          <p:cNvPr id="4" name="Picture 3" descr="Butternut Squa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86756" y="1676400"/>
            <a:ext cx="221432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ACORN Wholesale Collaborative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cost link connecting growers and buyers</a:t>
            </a:r>
          </a:p>
          <a:p>
            <a:r>
              <a:rPr lang="en-US" dirty="0" smtClean="0"/>
              <a:t>Organized as a brokerage</a:t>
            </a:r>
          </a:p>
          <a:p>
            <a:r>
              <a:rPr lang="en-US" dirty="0" smtClean="0"/>
              <a:t>Direct delivery service</a:t>
            </a:r>
          </a:p>
          <a:p>
            <a:r>
              <a:rPr lang="en-US" dirty="0" smtClean="0"/>
              <a:t>One-stop ordering and billing</a:t>
            </a:r>
          </a:p>
          <a:p>
            <a:r>
              <a:rPr lang="en-US" dirty="0" smtClean="0"/>
              <a:t>Online marketing and information sharing</a:t>
            </a:r>
          </a:p>
          <a:p>
            <a:r>
              <a:rPr lang="en-US" dirty="0" smtClean="0"/>
              <a:t>Experienced coordinator building relationships</a:t>
            </a:r>
          </a:p>
          <a:p>
            <a:r>
              <a:rPr lang="en-US" dirty="0" smtClean="0"/>
              <a:t>Vehicle for developing new markets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AWC Strategy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Non-profit status</a:t>
            </a:r>
          </a:p>
          <a:p>
            <a:r>
              <a:rPr lang="en-US" dirty="0" smtClean="0"/>
              <a:t>Builds on existing infrastructure</a:t>
            </a:r>
          </a:p>
          <a:p>
            <a:r>
              <a:rPr lang="en-US" dirty="0" smtClean="0"/>
              <a:t>No investment in assets</a:t>
            </a:r>
          </a:p>
          <a:p>
            <a:r>
              <a:rPr lang="en-US" dirty="0" smtClean="0"/>
              <a:t>Relationship marketing</a:t>
            </a:r>
          </a:p>
          <a:p>
            <a:r>
              <a:rPr lang="en-US" dirty="0" smtClean="0"/>
              <a:t>Comprehensive online ordering system</a:t>
            </a:r>
          </a:p>
          <a:p>
            <a:r>
              <a:rPr lang="en-US" dirty="0" smtClean="0"/>
              <a:t>Tracking system for traceability</a:t>
            </a:r>
          </a:p>
          <a:p>
            <a:r>
              <a:rPr lang="en-US" dirty="0" smtClean="0"/>
              <a:t>Potential for storage and season extension</a:t>
            </a:r>
          </a:p>
          <a:p>
            <a:r>
              <a:rPr lang="en-US" dirty="0" smtClean="0"/>
              <a:t>Aggregation hub and delivery routes are scalable</a:t>
            </a:r>
          </a:p>
          <a:p>
            <a:r>
              <a:rPr lang="en-US" dirty="0" smtClean="0"/>
              <a:t>Financially sustainable by year three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Tomato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0710" y="1295401"/>
            <a:ext cx="2948965" cy="2209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Partners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Growers who currently have on-farm capacity to wash, pack and store produce</a:t>
            </a:r>
          </a:p>
          <a:p>
            <a:r>
              <a:rPr lang="en-US" dirty="0" smtClean="0"/>
              <a:t>Local delivery partner</a:t>
            </a:r>
          </a:p>
          <a:p>
            <a:r>
              <a:rPr lang="en-US" dirty="0" smtClean="0"/>
              <a:t>Local aggregation and storage facility</a:t>
            </a:r>
          </a:p>
          <a:p>
            <a:r>
              <a:rPr lang="en-US" dirty="0" smtClean="0"/>
              <a:t>Institutional buyers</a:t>
            </a:r>
          </a:p>
          <a:p>
            <a:r>
              <a:rPr lang="en-US" dirty="0" smtClean="0"/>
              <a:t>Existing online “farm to market” platform</a:t>
            </a:r>
          </a:p>
        </p:txBody>
      </p:sp>
      <p:pic>
        <p:nvPicPr>
          <p:cNvPr id="6" name="Picture 5" descr="Norma Norr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057400"/>
            <a:ext cx="2876550" cy="318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AWC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Market Manager – Annie Harlow</a:t>
            </a:r>
          </a:p>
          <a:p>
            <a:pPr lvl="1"/>
            <a:r>
              <a:rPr lang="en-US" dirty="0" smtClean="0"/>
              <a:t>15 years Experience in all aspects 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of food distribution and marketing</a:t>
            </a:r>
          </a:p>
          <a:p>
            <a:r>
              <a:rPr lang="en-US" dirty="0" smtClean="0"/>
              <a:t>Founding Board</a:t>
            </a:r>
          </a:p>
          <a:p>
            <a:pPr lvl="1"/>
            <a:r>
              <a:rPr lang="en-US" dirty="0" smtClean="0"/>
              <a:t>Jonathan Corcoran </a:t>
            </a:r>
          </a:p>
          <a:p>
            <a:pPr lvl="2"/>
            <a:r>
              <a:rPr lang="en-US" dirty="0" smtClean="0"/>
              <a:t>ACORN president, author of strategic food plan, social and business entrepreneur</a:t>
            </a:r>
          </a:p>
          <a:p>
            <a:pPr lvl="1"/>
            <a:r>
              <a:rPr lang="en-US" dirty="0" smtClean="0"/>
              <a:t>David Dolginow</a:t>
            </a:r>
          </a:p>
          <a:p>
            <a:pPr lvl="2"/>
            <a:r>
              <a:rPr lang="en-US" dirty="0" smtClean="0"/>
              <a:t>ACORN Board Member, recent Middlebury grad, experience at Golden Russet, hired as coordinator at VRS</a:t>
            </a:r>
          </a:p>
          <a:p>
            <a:pPr lvl="1"/>
            <a:r>
              <a:rPr lang="en-US" dirty="0" smtClean="0"/>
              <a:t>Rich Carpenter</a:t>
            </a:r>
          </a:p>
          <a:p>
            <a:pPr lvl="2"/>
            <a:r>
              <a:rPr lang="en-US" dirty="0" smtClean="0"/>
              <a:t>ACORN Treasurer, experienced entrepreneur, participated in nearly twenty technology startups throughout his career</a:t>
            </a:r>
            <a:endParaRPr lang="en-US" dirty="0"/>
          </a:p>
        </p:txBody>
      </p:sp>
      <p:pic>
        <p:nvPicPr>
          <p:cNvPr id="5" name="Picture 4" descr="An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7610" y="1600200"/>
            <a:ext cx="3349024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7880</TotalTime>
  <Words>705</Words>
  <Application>Microsoft Office PowerPoint</Application>
  <PresentationFormat>On-screen Show (4:3)</PresentationFormat>
  <Paragraphs>143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The ACORN Wholesale Collaborative</vt:lpstr>
      <vt:lpstr>The ACORN Wholesale Collaborative</vt:lpstr>
      <vt:lpstr>ACORN Background Who we are</vt:lpstr>
      <vt:lpstr>ACORN Food Projects:  2006-2010 What We’ve Done </vt:lpstr>
      <vt:lpstr>The Local Food Market </vt:lpstr>
      <vt:lpstr>ACORN Wholesale Collaborative</vt:lpstr>
      <vt:lpstr>AWC Strategy </vt:lpstr>
      <vt:lpstr>Our Partners </vt:lpstr>
      <vt:lpstr>AWC Team</vt:lpstr>
      <vt:lpstr>First Year Plan</vt:lpstr>
      <vt:lpstr>Financial Plan – 1st Year</vt:lpstr>
      <vt:lpstr>Years Two and Three</vt:lpstr>
      <vt:lpstr>Funding Request</vt:lpstr>
      <vt:lpstr>Outcomes of AWC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A Carpenter</dc:creator>
  <cp:lastModifiedBy>Richard Carpenter</cp:lastModifiedBy>
  <cp:revision>28</cp:revision>
  <dcterms:created xsi:type="dcterms:W3CDTF">2010-10-06T15:47:20Z</dcterms:created>
  <dcterms:modified xsi:type="dcterms:W3CDTF">2015-10-14T17:25:24Z</dcterms:modified>
</cp:coreProperties>
</file>